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3" r:id="rId2"/>
    <p:sldId id="304" r:id="rId3"/>
    <p:sldId id="309" r:id="rId4"/>
    <p:sldId id="298" r:id="rId5"/>
    <p:sldId id="313" r:id="rId6"/>
    <p:sldId id="310" r:id="rId7"/>
    <p:sldId id="299" r:id="rId8"/>
    <p:sldId id="314" r:id="rId9"/>
    <p:sldId id="312" r:id="rId10"/>
    <p:sldId id="280" r:id="rId11"/>
    <p:sldId id="302" r:id="rId12"/>
    <p:sldId id="2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99"/>
    <a:srgbClr val="003300"/>
    <a:srgbClr val="561DF5"/>
    <a:srgbClr val="0066FF"/>
    <a:srgbClr val="CCECFF"/>
    <a:srgbClr val="008000"/>
    <a:srgbClr val="6033DF"/>
    <a:srgbClr val="800080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099E7-967E-4596-9AF5-BEF65C00FFAB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D7E70-7F40-4458-B288-36AE8C023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86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500" y="785813"/>
            <a:ext cx="6188075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4400" b="1" dirty="0">
                <a:solidFill>
                  <a:srgbClr val="003300"/>
                </a:solidFill>
                <a:latin typeface="+mn-lt"/>
              </a:rPr>
              <a:t>Wie geht es dir heute? </a:t>
            </a:r>
            <a:endParaRPr lang="ru-RU" sz="4400" b="1" dirty="0">
              <a:solidFill>
                <a:srgbClr val="003300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 lnSpcReduction="10000"/>
          </a:bodyPr>
          <a:lstStyle/>
          <a:p>
            <a:r>
              <a:rPr lang="de-DE" sz="2900" dirty="0" err="1" smtClean="0">
                <a:latin typeface="Times New Roman" pitchFamily="18" charset="0"/>
                <a:cs typeface="Times New Roman" pitchFamily="18" charset="0"/>
              </a:rPr>
              <a:t>widerspr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de-DE" sz="2900" dirty="0" err="1" smtClean="0">
                <a:latin typeface="Times New Roman" pitchFamily="18" charset="0"/>
                <a:cs typeface="Times New Roman" pitchFamily="18" charset="0"/>
              </a:rPr>
              <a:t>chlich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– противоречивый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zersplittern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– дробить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zersplittert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– раздробленный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das Abhauen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– побег (из дома)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der Kummer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– печаль, забота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der Liebeskummer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– неразделённая любовь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die Gewalt –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насилие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der Streit –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ссора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die Weltanschauung -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мировоззрение</a:t>
            </a:r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enttäuscht sein von –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быть разочарованным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 vertrauen –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доверять</a:t>
            </a:r>
          </a:p>
          <a:p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das Vertrauen –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доверие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85000" lnSpcReduction="20000"/>
          </a:bodyPr>
          <a:lstStyle/>
          <a:p>
            <a:r>
              <a:rPr lang="de-DE" dirty="0" smtClean="0">
                <a:solidFill>
                  <a:srgbClr val="000066"/>
                </a:solidFill>
              </a:rPr>
              <a:t>akzeptieren – </a:t>
            </a:r>
            <a:r>
              <a:rPr lang="ru-RU" dirty="0" smtClean="0">
                <a:solidFill>
                  <a:srgbClr val="000066"/>
                </a:solidFill>
              </a:rPr>
              <a:t>признавать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den Unterricht schwänzen – </a:t>
            </a:r>
            <a:r>
              <a:rPr lang="ru-RU" dirty="0" smtClean="0">
                <a:solidFill>
                  <a:srgbClr val="000066"/>
                </a:solidFill>
              </a:rPr>
              <a:t>прогуливать занятия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die Droge – </a:t>
            </a:r>
            <a:r>
              <a:rPr lang="ru-RU" dirty="0" smtClean="0">
                <a:solidFill>
                  <a:srgbClr val="000066"/>
                </a:solidFill>
              </a:rPr>
              <a:t>наркотик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drogensüchtig – </a:t>
            </a:r>
            <a:r>
              <a:rPr lang="ru-RU" dirty="0" smtClean="0">
                <a:solidFill>
                  <a:srgbClr val="000066"/>
                </a:solidFill>
              </a:rPr>
              <a:t>наркозависимый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rauchen – </a:t>
            </a:r>
            <a:r>
              <a:rPr lang="ru-RU" dirty="0" smtClean="0">
                <a:solidFill>
                  <a:srgbClr val="000066"/>
                </a:solidFill>
              </a:rPr>
              <a:t>курить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rauchsüchtig –</a:t>
            </a:r>
            <a:r>
              <a:rPr lang="ru-RU" dirty="0" smtClean="0">
                <a:solidFill>
                  <a:srgbClr val="000066"/>
                </a:solidFill>
              </a:rPr>
              <a:t>зависимый от курения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Widerstand leisten – </a:t>
            </a:r>
            <a:r>
              <a:rPr lang="ru-RU" dirty="0" smtClean="0">
                <a:solidFill>
                  <a:srgbClr val="000066"/>
                </a:solidFill>
              </a:rPr>
              <a:t>оказывать сопротивление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sich wehren – </a:t>
            </a:r>
            <a:r>
              <a:rPr lang="ru-RU" dirty="0" smtClean="0">
                <a:solidFill>
                  <a:srgbClr val="000066"/>
                </a:solidFill>
              </a:rPr>
              <a:t>защищаться 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der Angreifer – </a:t>
            </a:r>
            <a:r>
              <a:rPr lang="ru-RU" dirty="0" smtClean="0">
                <a:solidFill>
                  <a:srgbClr val="000066"/>
                </a:solidFill>
              </a:rPr>
              <a:t>агрессор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das Vorbild</a:t>
            </a:r>
            <a:r>
              <a:rPr lang="ru-RU" dirty="0" smtClean="0">
                <a:solidFill>
                  <a:srgbClr val="000066"/>
                </a:solidFill>
              </a:rPr>
              <a:t> – пример для подражания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verlangen</a:t>
            </a:r>
            <a:r>
              <a:rPr lang="ru-RU" dirty="0" smtClean="0">
                <a:solidFill>
                  <a:srgbClr val="000066"/>
                </a:solidFill>
              </a:rPr>
              <a:t> – требовать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selbstbewusst</a:t>
            </a:r>
            <a:r>
              <a:rPr lang="ru-RU" dirty="0" smtClean="0">
                <a:solidFill>
                  <a:srgbClr val="000066"/>
                </a:solidFill>
              </a:rPr>
              <a:t> –самоуверенный </a:t>
            </a:r>
          </a:p>
          <a:p>
            <a:r>
              <a:rPr lang="de-DE" dirty="0" smtClean="0">
                <a:solidFill>
                  <a:srgbClr val="000066"/>
                </a:solidFill>
              </a:rPr>
              <a:t>zielbewusst</a:t>
            </a:r>
            <a:r>
              <a:rPr lang="ru-RU" dirty="0" smtClean="0">
                <a:solidFill>
                  <a:srgbClr val="000066"/>
                </a:solidFill>
              </a:rPr>
              <a:t> –целеустремлённый</a:t>
            </a:r>
          </a:p>
          <a:p>
            <a:r>
              <a:rPr lang="de-DE" dirty="0" err="1" smtClean="0">
                <a:solidFill>
                  <a:srgbClr val="000066"/>
                </a:solidFill>
              </a:rPr>
              <a:t>sch</a:t>
            </a:r>
            <a:r>
              <a:rPr lang="ru-RU" dirty="0" err="1" smtClean="0">
                <a:solidFill>
                  <a:srgbClr val="000066"/>
                </a:solidFill>
              </a:rPr>
              <a:t>ü</a:t>
            </a:r>
            <a:r>
              <a:rPr lang="de-DE" dirty="0" err="1" smtClean="0">
                <a:solidFill>
                  <a:srgbClr val="000066"/>
                </a:solidFill>
              </a:rPr>
              <a:t>chtern</a:t>
            </a:r>
            <a:r>
              <a:rPr lang="ru-RU" dirty="0" smtClean="0">
                <a:solidFill>
                  <a:srgbClr val="000066"/>
                </a:solidFill>
              </a:rPr>
              <a:t> – робкий</a:t>
            </a:r>
            <a:endParaRPr lang="ru-RU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285728"/>
          <a:ext cx="8229600" cy="5918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94"/>
                <a:gridCol w="3729006"/>
              </a:tblGrid>
              <a:tr h="2857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273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Schule und Noten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Sport (Tennis, Fußball)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Die Suche nach dem Sinn des Lebens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Mein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Stellenwert in Gesellschaft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Musik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Kunst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Probleme mit der Schule und den Lehrern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Meine Freunde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Meine Familie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Ein gutes Abitur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Mein Traumberuf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2400" i="1" dirty="0">
                          <a:latin typeface="Times New Roman"/>
                          <a:ea typeface="Times New Roman"/>
                          <a:cs typeface="Times New Roman"/>
                        </a:rPr>
                        <a:t>… ist/sind für mich wichtig.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2400" i="1" dirty="0">
                          <a:latin typeface="Times New Roman"/>
                          <a:ea typeface="Times New Roman"/>
                          <a:cs typeface="Times New Roman"/>
                        </a:rPr>
                        <a:t>…ist/sind am wichtigsten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2400" i="1" dirty="0">
                          <a:latin typeface="Times New Roman"/>
                          <a:ea typeface="Times New Roman"/>
                          <a:cs typeface="Times New Roman"/>
                        </a:rPr>
                        <a:t>…ist/sind nicht besonders wichtig.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2400" i="1" dirty="0">
                          <a:latin typeface="Times New Roman"/>
                          <a:ea typeface="Times New Roman"/>
                          <a:cs typeface="Times New Roman"/>
                        </a:rPr>
                        <a:t>…ist/sind überhaupt nicht wichtig	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3600" dirty="0" smtClean="0"/>
              <a:t>„</a:t>
            </a:r>
            <a:r>
              <a:rPr lang="de-DE" sz="3600" b="1" dirty="0" smtClean="0"/>
              <a:t>Suche </a:t>
            </a:r>
            <a:r>
              <a:rPr lang="de-DE" sz="3600" b="1" dirty="0" smtClean="0"/>
              <a:t>nach sich selbst und nach seinem Stellenwert im Leben</a:t>
            </a:r>
            <a:r>
              <a:rPr lang="de-DE" sz="3600" dirty="0" smtClean="0"/>
              <a:t>“</a:t>
            </a:r>
            <a:endParaRPr lang="ru-RU" sz="3600" dirty="0"/>
          </a:p>
        </p:txBody>
      </p:sp>
      <p:pic>
        <p:nvPicPr>
          <p:cNvPr id="4" name="Picture 2" descr="I:\молодежь\молодеж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000372"/>
            <a:ext cx="5156427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00100" y="214290"/>
            <a:ext cx="7772400" cy="30718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de-DE" dirty="0" smtClean="0"/>
              <a:t> </a:t>
            </a:r>
            <a:r>
              <a:rPr lang="de-DE" dirty="0" smtClean="0"/>
              <a:t>«</a:t>
            </a:r>
            <a:r>
              <a:rPr lang="de-DE" b="1" dirty="0" smtClean="0"/>
              <a:t>Die Jugendlichen und die Gesellschaft</a:t>
            </a:r>
            <a:r>
              <a:rPr lang="de-DE" dirty="0" smtClean="0"/>
              <a:t>. </a:t>
            </a:r>
            <a:r>
              <a:rPr lang="de-DE" b="1" dirty="0" smtClean="0"/>
              <a:t>Sehnsucht nach Individualität.</a:t>
            </a:r>
            <a:r>
              <a:rPr lang="ru-RU" b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3" descr="I:\молодежь\молд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357562"/>
            <a:ext cx="4263445" cy="2830532"/>
          </a:xfrm>
          <a:prstGeom prst="snip2SameRect">
            <a:avLst>
              <a:gd name="adj1" fmla="val 16667"/>
              <a:gd name="adj2" fmla="val 0"/>
            </a:avLst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14943" y="3429000"/>
            <a:ext cx="30003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i="1" dirty="0" smtClean="0"/>
              <a:t>die Gesellschaft – </a:t>
            </a:r>
            <a:r>
              <a:rPr lang="ru-RU" sz="2800" i="1" dirty="0" smtClean="0"/>
              <a:t>общество</a:t>
            </a:r>
            <a:endParaRPr lang="ru-RU" sz="2800" dirty="0" smtClean="0"/>
          </a:p>
          <a:p>
            <a:r>
              <a:rPr lang="de-DE" sz="2800" i="1" dirty="0" smtClean="0"/>
              <a:t>die Sehnsucht –</a:t>
            </a:r>
            <a:r>
              <a:rPr lang="ru-RU" sz="2800" i="1" dirty="0" smtClean="0"/>
              <a:t>стремление</a:t>
            </a:r>
            <a:r>
              <a:rPr lang="de-DE" sz="2800" i="1" dirty="0" smtClean="0"/>
              <a:t> </a:t>
            </a:r>
            <a:endParaRPr lang="ru-RU" sz="2800" dirty="0" smtClean="0"/>
          </a:p>
          <a:p>
            <a:r>
              <a:rPr lang="de-DE" sz="2800" i="1" dirty="0" smtClean="0"/>
              <a:t>die Individualität –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Wie ist Thomas?</a:t>
            </a:r>
            <a:endParaRPr lang="ru-RU" dirty="0" smtClean="0"/>
          </a:p>
          <a:p>
            <a:r>
              <a:rPr lang="de-DE" dirty="0" smtClean="0"/>
              <a:t>Was meint er?</a:t>
            </a:r>
            <a:endParaRPr lang="ru-RU" dirty="0" smtClean="0"/>
          </a:p>
          <a:p>
            <a:r>
              <a:rPr lang="de-DE" dirty="0" smtClean="0"/>
              <a:t>Bist du mit Thomas einverstanden?</a:t>
            </a:r>
            <a:endParaRPr lang="ru-RU" dirty="0" smtClean="0"/>
          </a:p>
          <a:p>
            <a:r>
              <a:rPr lang="de-DE" dirty="0" smtClean="0"/>
              <a:t>Wo arbeitet Thomas gern?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e-DE" b="1" dirty="0" smtClean="0"/>
              <a:t>Er will die Welt nicht ändern, sondern…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de-DE" b="1" dirty="0" smtClean="0"/>
              <a:t>Er ist von der Politik enttäuscht, aber…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de-DE" b="1" dirty="0" smtClean="0"/>
              <a:t>Er ist kein </a:t>
            </a:r>
            <a:r>
              <a:rPr lang="de-DE" b="1" dirty="0" err="1" smtClean="0"/>
              <a:t>Rebelle</a:t>
            </a:r>
            <a:r>
              <a:rPr lang="de-DE" b="1" dirty="0" smtClean="0"/>
              <a:t> und…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de-DE" b="1" dirty="0" smtClean="0"/>
              <a:t>Eine geschlossene Weltanschauung haben die meisten jungen Deutschen….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de-DE" b="1" dirty="0" smtClean="0"/>
              <a:t>„Die Schönste, was ich mir vorstellen kann, ist, dass…“ 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:\молодежь\молодежь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14290"/>
            <a:ext cx="4288961" cy="28575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57422" y="3143248"/>
            <a:ext cx="384137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Синквейн</a:t>
            </a:r>
            <a:r>
              <a:rPr lang="ru-RU" sz="2400" dirty="0" smtClean="0"/>
              <a:t> </a:t>
            </a:r>
          </a:p>
          <a:p>
            <a:endParaRPr lang="ru-RU" sz="2400" dirty="0" smtClean="0"/>
          </a:p>
          <a:p>
            <a:pPr marL="342900" indent="-342900">
              <a:buAutoNum type="arabicPeriod"/>
            </a:pPr>
            <a:r>
              <a:rPr lang="de-DE" sz="2400" dirty="0" smtClean="0"/>
              <a:t>„Die deutsche Jugendlichen“</a:t>
            </a:r>
            <a:endParaRPr lang="ru-RU" sz="2400" dirty="0" smtClean="0"/>
          </a:p>
          <a:p>
            <a:pPr marL="342900" indent="-342900">
              <a:buAutoNum type="arabicPeriod"/>
            </a:pPr>
            <a:r>
              <a:rPr lang="ru-RU" sz="2400" dirty="0" smtClean="0">
                <a:ea typeface="Times New Roman"/>
                <a:cs typeface="Times New Roman"/>
              </a:rPr>
              <a:t>Два прилагательных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ea typeface="Times New Roman"/>
                <a:cs typeface="Times New Roman"/>
              </a:rPr>
              <a:t>Три глагола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ea typeface="Times New Roman"/>
                <a:cs typeface="Times New Roman"/>
              </a:rPr>
              <a:t>Фраза из четырех слов, 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ea typeface="Times New Roman"/>
                <a:cs typeface="Times New Roman"/>
              </a:rPr>
              <a:t>Синоним первого слова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75722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„Wie war die Stunde?»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0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660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«+»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«+ -»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«- 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01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…  gut,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interessant, wunderschön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sinnvoll, 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mit viel  Nutzen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Ich arbeite gut.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…   nicht besonders gut,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nicht besonders  interessant, 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nicht schlecht, so lala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Ich arbeite nicht besonders gut.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 dirty="0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 dirty="0">
                          <a:latin typeface="Times New Roman"/>
                          <a:ea typeface="Calibri"/>
                          <a:cs typeface="Times New Roman"/>
                        </a:rPr>
                        <a:t> …   schlecht,                          langweilig   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 dirty="0">
                          <a:latin typeface="Times New Roman"/>
                          <a:ea typeface="Calibri"/>
                          <a:cs typeface="Times New Roman"/>
                        </a:rPr>
                        <a:t>Ich arbeite   schlecht.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1571612"/>
            <a:ext cx="5984331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4000" dirty="0" smtClean="0">
                <a:solidFill>
                  <a:srgbClr val="561DF5"/>
                </a:solidFill>
              </a:rPr>
              <a:t>Ich w</a:t>
            </a:r>
            <a:r>
              <a:rPr lang="ru-RU" sz="4000" dirty="0" err="1" smtClean="0">
                <a:solidFill>
                  <a:srgbClr val="561DF5"/>
                </a:solidFill>
              </a:rPr>
              <a:t>ü</a:t>
            </a:r>
            <a:r>
              <a:rPr lang="de-DE" sz="4000" dirty="0" err="1" smtClean="0">
                <a:solidFill>
                  <a:srgbClr val="561DF5"/>
                </a:solidFill>
              </a:rPr>
              <a:t>nsche</a:t>
            </a:r>
            <a:r>
              <a:rPr lang="de-DE" sz="4000" dirty="0" smtClean="0">
                <a:solidFill>
                  <a:srgbClr val="561DF5"/>
                </a:solidFill>
              </a:rPr>
              <a:t> euch </a:t>
            </a:r>
            <a:endParaRPr lang="ru-RU" sz="4000" dirty="0" smtClean="0">
              <a:solidFill>
                <a:srgbClr val="561DF5"/>
              </a:solidFill>
            </a:endParaRPr>
          </a:p>
          <a:p>
            <a:r>
              <a:rPr lang="de-DE" sz="4000" dirty="0" smtClean="0">
                <a:solidFill>
                  <a:srgbClr val="561DF5"/>
                </a:solidFill>
              </a:rPr>
              <a:t>viel Erfolg und  gute Noten!</a:t>
            </a:r>
            <a:endParaRPr lang="ru-RU" sz="4000" dirty="0" smtClean="0">
              <a:solidFill>
                <a:srgbClr val="561DF5"/>
              </a:solidFill>
            </a:endParaRPr>
          </a:p>
          <a:p>
            <a:r>
              <a:rPr lang="de-DE" sz="4000" dirty="0" smtClean="0"/>
              <a:t>Auf Wiedersehen!</a:t>
            </a:r>
            <a:endParaRPr lang="ru-RU" sz="4000" dirty="0"/>
          </a:p>
        </p:txBody>
      </p:sp>
      <p:pic>
        <p:nvPicPr>
          <p:cNvPr id="5" name="Picture 2" descr="I:\молодежь\молодежь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3429000"/>
            <a:ext cx="4288961" cy="2857520"/>
          </a:xfrm>
          <a:prstGeom prst="rect">
            <a:avLst/>
          </a:prstGeom>
          <a:noFill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14348" y="571480"/>
            <a:ext cx="6000792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 err="1" smtClean="0">
                <a:solidFill>
                  <a:srgbClr val="0033CC"/>
                </a:solidFill>
              </a:rPr>
              <a:t>Vielen</a:t>
            </a:r>
            <a:r>
              <a:rPr lang="en-US" sz="3600" dirty="0" smtClean="0">
                <a:solidFill>
                  <a:srgbClr val="0033CC"/>
                </a:solidFill>
              </a:rPr>
              <a:t> Dank </a:t>
            </a:r>
            <a:r>
              <a:rPr lang="en-US" sz="3600" dirty="0" err="1" smtClean="0">
                <a:solidFill>
                  <a:srgbClr val="0033CC"/>
                </a:solidFill>
              </a:rPr>
              <a:t>für</a:t>
            </a:r>
            <a:r>
              <a:rPr lang="en-US" sz="3600" dirty="0" smtClean="0">
                <a:solidFill>
                  <a:srgbClr val="0033CC"/>
                </a:solidFill>
              </a:rPr>
              <a:t> die </a:t>
            </a:r>
            <a:r>
              <a:rPr lang="en-US" sz="3600" dirty="0" err="1" smtClean="0">
                <a:solidFill>
                  <a:srgbClr val="0033CC"/>
                </a:solidFill>
              </a:rPr>
              <a:t>aktive</a:t>
            </a:r>
            <a:r>
              <a:rPr lang="en-US" sz="3600" dirty="0" smtClean="0">
                <a:solidFill>
                  <a:srgbClr val="0033CC"/>
                </a:solidFill>
              </a:rPr>
              <a:t> </a:t>
            </a:r>
            <a:r>
              <a:rPr lang="en-US" sz="3600" dirty="0" err="1" smtClean="0">
                <a:solidFill>
                  <a:srgbClr val="0033CC"/>
                </a:solidFill>
              </a:rPr>
              <a:t>Arbeit</a:t>
            </a:r>
            <a:r>
              <a:rPr lang="en-US" sz="3600" dirty="0" smtClean="0">
                <a:solidFill>
                  <a:srgbClr val="0033CC"/>
                </a:solidFill>
              </a:rPr>
              <a:t> in </a:t>
            </a:r>
            <a:r>
              <a:rPr lang="en-US" sz="3600" dirty="0" err="1" smtClean="0">
                <a:solidFill>
                  <a:srgbClr val="0033CC"/>
                </a:solidFill>
              </a:rPr>
              <a:t>der</a:t>
            </a:r>
            <a:r>
              <a:rPr lang="en-US" sz="3600" dirty="0" smtClean="0">
                <a:solidFill>
                  <a:srgbClr val="0033CC"/>
                </a:solidFill>
              </a:rPr>
              <a:t> </a:t>
            </a:r>
            <a:r>
              <a:rPr lang="en-US" sz="3600" dirty="0" err="1" smtClean="0">
                <a:solidFill>
                  <a:srgbClr val="0033CC"/>
                </a:solidFill>
              </a:rPr>
              <a:t>Stunde</a:t>
            </a:r>
            <a:endParaRPr lang="en-US" sz="36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B2A1C7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</TotalTime>
  <Words>373</Words>
  <Application>Microsoft Office PowerPoint</Application>
  <PresentationFormat>Экран (4:3)</PresentationFormat>
  <Paragraphs>83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  «Die Jugendlichen und die Gesellschaft. Sehnsucht nach Individualität.»   </vt:lpstr>
      <vt:lpstr>Слайд 8</vt:lpstr>
      <vt:lpstr>Слайд 9</vt:lpstr>
      <vt:lpstr>Слайд 10</vt:lpstr>
      <vt:lpstr>„Wie war die Stunde?»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Galina</dc:creator>
  <cp:lastModifiedBy>джумма</cp:lastModifiedBy>
  <cp:revision>266</cp:revision>
  <dcterms:created xsi:type="dcterms:W3CDTF">2011-11-24T20:58:05Z</dcterms:created>
  <dcterms:modified xsi:type="dcterms:W3CDTF">2004-01-01T04:43:37Z</dcterms:modified>
</cp:coreProperties>
</file>